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1"/>
  </p:sldMasterIdLst>
  <p:notesMasterIdLst>
    <p:notesMasterId r:id="rId34"/>
  </p:notesMasterIdLst>
  <p:sldIdLst>
    <p:sldId id="259" r:id="rId2"/>
    <p:sldId id="574" r:id="rId3"/>
    <p:sldId id="575" r:id="rId4"/>
    <p:sldId id="576" r:id="rId5"/>
    <p:sldId id="406" r:id="rId6"/>
    <p:sldId id="391" r:id="rId7"/>
    <p:sldId id="564" r:id="rId8"/>
    <p:sldId id="577" r:id="rId9"/>
    <p:sldId id="411" r:id="rId10"/>
    <p:sldId id="508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424" r:id="rId20"/>
    <p:sldId id="425" r:id="rId21"/>
    <p:sldId id="581" r:id="rId22"/>
    <p:sldId id="582" r:id="rId23"/>
    <p:sldId id="583" r:id="rId24"/>
    <p:sldId id="584" r:id="rId25"/>
    <p:sldId id="480" r:id="rId26"/>
    <p:sldId id="578" r:id="rId27"/>
    <p:sldId id="579" r:id="rId28"/>
    <p:sldId id="580" r:id="rId29"/>
    <p:sldId id="429" r:id="rId30"/>
    <p:sldId id="557" r:id="rId31"/>
    <p:sldId id="510" r:id="rId32"/>
    <p:sldId id="51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CB7"/>
    <a:srgbClr val="3D3028"/>
    <a:srgbClr val="120F05"/>
    <a:srgbClr val="40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5" autoAdjust="0"/>
    <p:restoredTop sz="93496" autoAdjust="0"/>
  </p:normalViewPr>
  <p:slideViewPr>
    <p:cSldViewPr snapToGrid="0" snapToObjects="1">
      <p:cViewPr varScale="1">
        <p:scale>
          <a:sx n="52" d="100"/>
          <a:sy n="52" d="100"/>
        </p:scale>
        <p:origin x="1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0FCA-3156-594B-A523-7BD4AE74AB0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EDECB-024C-6845-A04D-D9A5CF79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EDECB-024C-6845-A04D-D9A5CF797F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0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622800"/>
            <a:ext cx="9144000" cy="2235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775200"/>
            <a:ext cx="2249424" cy="1991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775200"/>
            <a:ext cx="6784848" cy="19822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27200" y="749300"/>
            <a:ext cx="6477000" cy="31115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775200"/>
            <a:ext cx="6705600" cy="1960637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40280" y="294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 smtClean="0"/>
              <a:t>UC Santa Cruz 5/12/14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579633" cy="344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579633" y="0"/>
            <a:ext cx="4564367" cy="344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18064" y="3443288"/>
            <a:ext cx="4564367" cy="34432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4573273" y="3443288"/>
            <a:ext cx="4564367" cy="344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8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F25B89-8E3D-124A-A856-5B0CF57E4B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524000"/>
            <a:ext cx="1600200" cy="4918946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35100"/>
            <a:ext cx="6400800" cy="500784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1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60500"/>
            <a:ext cx="6400800" cy="5029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533400" y="1460500"/>
            <a:ext cx="1689100" cy="5029200"/>
          </a:xfr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670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53896" y="4572000"/>
            <a:ext cx="94488" cy="2295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7700" y="0"/>
            <a:ext cx="5956300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5" name="Rectangle 14"/>
          <p:cNvSpPr/>
          <p:nvPr/>
        </p:nvSpPr>
        <p:spPr bwMode="white">
          <a:xfrm>
            <a:off x="3142996" y="0"/>
            <a:ext cx="94488" cy="456895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000" y="177800"/>
            <a:ext cx="301625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0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Content-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02886" y="1485899"/>
            <a:ext cx="3886200" cy="288290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76800" y="1511298"/>
            <a:ext cx="3886200" cy="2857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502885" y="4521200"/>
            <a:ext cx="8260115" cy="19621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93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604486" y="3949701"/>
            <a:ext cx="3886200" cy="2555874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67301" y="3949701"/>
            <a:ext cx="3886200" cy="2555873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604486" y="1447798"/>
            <a:ext cx="8149015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92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8442198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3850" y="1397000"/>
            <a:ext cx="8442198" cy="4902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3972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765701" y="1284818"/>
            <a:ext cx="4092549" cy="241299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1299635"/>
            <a:ext cx="4193119" cy="498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4765702" y="3845985"/>
            <a:ext cx="4092548" cy="244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0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89438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9613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0"/>
          </p:nvPr>
        </p:nvSpPr>
        <p:spPr>
          <a:xfrm>
            <a:off x="4682066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8"/>
            <a:ext cx="8450820" cy="2476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3962401"/>
            <a:ext cx="8463519" cy="2539996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7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7"/>
            <a:ext cx="8450820" cy="2986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4493645"/>
            <a:ext cx="8463519" cy="200875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63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6615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302681" y="1485899"/>
            <a:ext cx="4184652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3962400"/>
            <a:ext cx="8566152" cy="25209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4734983" y="1485899"/>
            <a:ext cx="4133850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03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68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43256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44526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2681" y="88900"/>
            <a:ext cx="846336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2681" y="1435100"/>
            <a:ext cx="8463367" cy="4914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2583" y="64429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IUPAC-World Chemistry Congress August 2013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02681" y="1079500"/>
            <a:ext cx="8586385" cy="457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" name="Picture 1" descr="ISUCENTW copy.jp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6427831"/>
            <a:ext cx="2872316" cy="380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101" r:id="rId3"/>
    <p:sldLayoutId id="2147484086" r:id="rId4"/>
    <p:sldLayoutId id="2147484100" r:id="rId5"/>
    <p:sldLayoutId id="2147484104" r:id="rId6"/>
    <p:sldLayoutId id="2147484097" r:id="rId7"/>
    <p:sldLayoutId id="2147484087" r:id="rId8"/>
    <p:sldLayoutId id="2147484088" r:id="rId9"/>
    <p:sldLayoutId id="2147484089" r:id="rId10"/>
    <p:sldLayoutId id="2147484103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8" r:id="rId18"/>
    <p:sldLayoutId id="2147484099" r:id="rId1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g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jpg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9300"/>
            <a:ext cx="9067800" cy="31115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E0ECB7"/>
                </a:solidFill>
              </a:rPr>
              <a:t>Chapter 20: Electrochemistry</a:t>
            </a:r>
            <a:endParaRPr lang="en-US" sz="4000" b="1" dirty="0">
              <a:solidFill>
                <a:srgbClr val="E0ECB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Dr. </a:t>
            </a:r>
            <a:r>
              <a:rPr lang="en-US" dirty="0" err="1" smtClean="0"/>
              <a:t>Aimée</a:t>
            </a:r>
            <a:r>
              <a:rPr lang="en-US" dirty="0" smtClean="0"/>
              <a:t> Tomlinson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678" y="5267831"/>
            <a:ext cx="1418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Chem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1212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Galvanic or Voltaic Cell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214" y="1308101"/>
            <a:ext cx="879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Defn</a:t>
            </a:r>
            <a:r>
              <a:rPr lang="en-US" sz="2000" dirty="0" smtClean="0"/>
              <a:t>: </a:t>
            </a:r>
            <a:r>
              <a:rPr lang="en-US" sz="2000" dirty="0"/>
              <a:t>a device in which electron transfer is forced to take place thru an external </a:t>
            </a:r>
            <a:r>
              <a:rPr lang="en-US" sz="2000" dirty="0" smtClean="0"/>
              <a:t>pathway </a:t>
            </a:r>
            <a:r>
              <a:rPr lang="en-US" sz="2000" dirty="0"/>
              <a:t>rather than directly </a:t>
            </a:r>
            <a:r>
              <a:rPr lang="en-US" sz="2000" dirty="0" smtClean="0"/>
              <a:t>between </a:t>
            </a:r>
            <a:r>
              <a:rPr lang="en-US" sz="2000" dirty="0"/>
              <a:t>reactants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214" y="2185047"/>
            <a:ext cx="813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several components which compose this cell:</a:t>
            </a:r>
          </a:p>
          <a:p>
            <a:r>
              <a:rPr lang="en-US" dirty="0" smtClean="0"/>
              <a:t>1. electrodes: metal wires or plates connected using a connecting wire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03" y="2831378"/>
            <a:ext cx="4190407" cy="33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Galvanic or Voltaic Cell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214" y="1308101"/>
            <a:ext cx="879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Defn</a:t>
            </a:r>
            <a:r>
              <a:rPr lang="en-US" sz="2000" dirty="0" smtClean="0"/>
              <a:t>: </a:t>
            </a:r>
            <a:r>
              <a:rPr lang="en-US" sz="2000" dirty="0"/>
              <a:t>a device in which electron transfer is forced to take place thru an external </a:t>
            </a:r>
            <a:r>
              <a:rPr lang="en-US" sz="2000" dirty="0" smtClean="0"/>
              <a:t>pathway </a:t>
            </a:r>
            <a:r>
              <a:rPr lang="en-US" sz="2000" dirty="0"/>
              <a:t>rather than directly </a:t>
            </a:r>
            <a:r>
              <a:rPr lang="en-US" sz="2000" dirty="0" smtClean="0"/>
              <a:t>between </a:t>
            </a:r>
            <a:r>
              <a:rPr lang="en-US" sz="2000" dirty="0"/>
              <a:t>reactants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214" y="2185047"/>
            <a:ext cx="63834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several components which compose this cell:</a:t>
            </a:r>
          </a:p>
          <a:p>
            <a:pPr marL="342900" indent="-342900">
              <a:buAutoNum type="arabicPeriod"/>
            </a:pPr>
            <a:r>
              <a:rPr lang="en-US" dirty="0" smtClean="0"/>
              <a:t>Electrodes</a:t>
            </a:r>
          </a:p>
          <a:p>
            <a:pPr marL="342900" indent="-342900">
              <a:buAutoNum type="arabicPeriod"/>
            </a:pPr>
            <a:r>
              <a:rPr lang="en-US" dirty="0" smtClean="0"/>
              <a:t>Salt Bridge: U-shaped tube filled with inert salt gel</a:t>
            </a:r>
          </a:p>
          <a:p>
            <a:r>
              <a:rPr lang="en-US" dirty="0"/>
              <a:t>	</a:t>
            </a:r>
            <a:r>
              <a:rPr lang="en-US" dirty="0" smtClean="0"/>
              <a:t>- completes the circuit</a:t>
            </a:r>
          </a:p>
          <a:p>
            <a:r>
              <a:rPr lang="en-US" dirty="0"/>
              <a:t>	</a:t>
            </a:r>
            <a:r>
              <a:rPr lang="en-US" dirty="0" smtClean="0"/>
              <a:t>- allows electrons to flow </a:t>
            </a:r>
            <a:r>
              <a:rPr lang="en-US" dirty="0" err="1" smtClean="0"/>
              <a:t>btwn</a:t>
            </a:r>
            <a:r>
              <a:rPr lang="en-US" dirty="0" smtClean="0"/>
              <a:t> the 2 cells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46" y="3062210"/>
            <a:ext cx="3500554" cy="37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Galvanic or Voltaic Cell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214" y="1308101"/>
            <a:ext cx="879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Defn</a:t>
            </a:r>
            <a:r>
              <a:rPr lang="en-US" sz="2000" dirty="0" smtClean="0"/>
              <a:t>: </a:t>
            </a:r>
            <a:r>
              <a:rPr lang="en-US" sz="2000" dirty="0"/>
              <a:t>a device in which electron transfer is forced to take place thru an external </a:t>
            </a:r>
            <a:r>
              <a:rPr lang="en-US" sz="2000" dirty="0" smtClean="0"/>
              <a:t>pathway </a:t>
            </a:r>
            <a:r>
              <a:rPr lang="en-US" sz="2000" dirty="0"/>
              <a:t>rather than directly </a:t>
            </a:r>
            <a:r>
              <a:rPr lang="en-US" sz="2000" dirty="0" smtClean="0"/>
              <a:t>between </a:t>
            </a:r>
            <a:r>
              <a:rPr lang="en-US" sz="2000" dirty="0"/>
              <a:t>reactants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214" y="2185047"/>
            <a:ext cx="6383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several components which compose this cell:</a:t>
            </a:r>
          </a:p>
          <a:p>
            <a:pPr marL="342900" indent="-342900">
              <a:buAutoNum type="arabicPeriod"/>
            </a:pPr>
            <a:r>
              <a:rPr lang="en-US" dirty="0" smtClean="0"/>
              <a:t>Electrodes</a:t>
            </a:r>
          </a:p>
          <a:p>
            <a:pPr marL="342900" indent="-342900">
              <a:buAutoNum type="arabicPeriod"/>
            </a:pPr>
            <a:r>
              <a:rPr lang="en-US" dirty="0" smtClean="0"/>
              <a:t>Salt Bridge</a:t>
            </a:r>
          </a:p>
          <a:p>
            <a:pPr marL="342900" indent="-342900">
              <a:buAutoNum type="arabicPeriod"/>
            </a:pPr>
            <a:r>
              <a:rPr lang="en-US" dirty="0" smtClean="0"/>
              <a:t>Anode: half-cell where oxidation takes place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61" y="2544196"/>
            <a:ext cx="2666667" cy="41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Galvanic or Voltaic Cell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214" y="1308101"/>
            <a:ext cx="879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Defn</a:t>
            </a:r>
            <a:r>
              <a:rPr lang="en-US" sz="2000" dirty="0" smtClean="0"/>
              <a:t>: </a:t>
            </a:r>
            <a:r>
              <a:rPr lang="en-US" sz="2000" dirty="0"/>
              <a:t>a device in which electron transfer is forced to take place thru an external </a:t>
            </a:r>
            <a:r>
              <a:rPr lang="en-US" sz="2000" dirty="0" smtClean="0"/>
              <a:t>pathway </a:t>
            </a:r>
            <a:r>
              <a:rPr lang="en-US" sz="2000" dirty="0"/>
              <a:t>rather than directly </a:t>
            </a:r>
            <a:r>
              <a:rPr lang="en-US" sz="2000" dirty="0" smtClean="0"/>
              <a:t>between </a:t>
            </a:r>
            <a:r>
              <a:rPr lang="en-US" sz="2000" dirty="0"/>
              <a:t>reactants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214" y="2185047"/>
            <a:ext cx="6383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several components which compose this cell:</a:t>
            </a:r>
          </a:p>
          <a:p>
            <a:pPr marL="342900" indent="-342900">
              <a:buAutoNum type="arabicPeriod"/>
            </a:pPr>
            <a:r>
              <a:rPr lang="en-US" dirty="0" smtClean="0"/>
              <a:t>Electrodes</a:t>
            </a:r>
          </a:p>
          <a:p>
            <a:pPr marL="342900" indent="-342900">
              <a:buAutoNum type="arabicPeriod"/>
            </a:pPr>
            <a:r>
              <a:rPr lang="en-US" dirty="0" smtClean="0"/>
              <a:t>Salt Bridge</a:t>
            </a:r>
          </a:p>
          <a:p>
            <a:pPr marL="342900" indent="-342900">
              <a:buAutoNum type="arabicPeriod"/>
            </a:pPr>
            <a:r>
              <a:rPr lang="en-US" dirty="0" smtClean="0"/>
              <a:t>Anode</a:t>
            </a:r>
          </a:p>
          <a:p>
            <a:pPr marL="342900" indent="-342900">
              <a:buAutoNum type="arabicPeriod"/>
            </a:pPr>
            <a:r>
              <a:rPr lang="en-US" dirty="0" smtClean="0"/>
              <a:t>Cathode: half-cell where reduction takes place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16" y="2544022"/>
            <a:ext cx="2940189" cy="42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Galvanic or Voltaic Cell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214" y="1308101"/>
            <a:ext cx="879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Defn</a:t>
            </a:r>
            <a:r>
              <a:rPr lang="en-US" sz="2000" dirty="0" smtClean="0"/>
              <a:t>: </a:t>
            </a:r>
            <a:r>
              <a:rPr lang="en-US" sz="2000" dirty="0"/>
              <a:t>a device in which electron transfer is forced to take place thru an external </a:t>
            </a:r>
            <a:r>
              <a:rPr lang="en-US" sz="2000" dirty="0" smtClean="0"/>
              <a:t>pathway </a:t>
            </a:r>
            <a:r>
              <a:rPr lang="en-US" sz="2000" dirty="0"/>
              <a:t>rather than directly </a:t>
            </a:r>
            <a:r>
              <a:rPr lang="en-US" sz="2000" dirty="0" smtClean="0"/>
              <a:t>between </a:t>
            </a:r>
            <a:r>
              <a:rPr lang="en-US" sz="2000" dirty="0"/>
              <a:t>reactants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214" y="2185047"/>
            <a:ext cx="6383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several components which compose this cell:</a:t>
            </a:r>
          </a:p>
          <a:p>
            <a:pPr marL="342900" indent="-342900">
              <a:buAutoNum type="arabicPeriod"/>
            </a:pPr>
            <a:r>
              <a:rPr lang="en-US" dirty="0" smtClean="0"/>
              <a:t>Electrodes</a:t>
            </a:r>
          </a:p>
          <a:p>
            <a:pPr marL="342900" indent="-342900">
              <a:buAutoNum type="arabicPeriod"/>
            </a:pPr>
            <a:r>
              <a:rPr lang="en-US" dirty="0" smtClean="0"/>
              <a:t>Salt Bridge</a:t>
            </a:r>
          </a:p>
          <a:p>
            <a:pPr marL="342900" indent="-342900">
              <a:buAutoNum type="arabicPeriod"/>
            </a:pPr>
            <a:r>
              <a:rPr lang="en-US" dirty="0" smtClean="0"/>
              <a:t>Anode</a:t>
            </a:r>
          </a:p>
          <a:p>
            <a:pPr marL="342900" indent="-342900">
              <a:buAutoNum type="arabicPeriod"/>
            </a:pPr>
            <a:r>
              <a:rPr lang="en-US" dirty="0" smtClean="0"/>
              <a:t>Cathode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98" y="2640543"/>
            <a:ext cx="4783018" cy="40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Voltaic Cell Example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214" y="1308101"/>
            <a:ext cx="8791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voltaic cell with a basic electrolyte is based on the oxidation of Cd(s) to Cd(OH)2(s) and the reduction of MnO4-(</a:t>
            </a:r>
            <a:r>
              <a:rPr lang="en-US" sz="2000" dirty="0" err="1" smtClean="0"/>
              <a:t>aq</a:t>
            </a:r>
            <a:r>
              <a:rPr lang="en-US" sz="2000" dirty="0" smtClean="0"/>
              <a:t>) to MnO2(s).  Write the half-reactions, the balanced  reaction and draw a diagram of the cell.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40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400000" flipH="1" flipV="1">
            <a:off x="1706385" y="2749550"/>
            <a:ext cx="5822186" cy="19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The Shorthand Notation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7" y="1542508"/>
            <a:ext cx="7101018" cy="9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Applied to Example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2" y="2504007"/>
            <a:ext cx="8706118" cy="606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28" y="3988926"/>
            <a:ext cx="6380426" cy="6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The use of Pt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17431" y="1541732"/>
            <a:ext cx="7675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one of the ½ reactions is missing a metal electrode, we insert an inert metal to complete the circuit – usually we use Pt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6" y="3110947"/>
            <a:ext cx="7156174" cy="16514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X 3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8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25761" y="3427423"/>
            <a:ext cx="512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Cell Potential  Under Standard Conditions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 20.4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70409" y="3565800"/>
            <a:ext cx="5390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Oxidation States &amp;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Oxidation-Reduction Reactions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 20.1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Cell Potential,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cell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55288" y="1422775"/>
            <a:ext cx="6476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  <a:buSzPct val="75000"/>
            </a:pPr>
            <a:r>
              <a:rPr lang="en-US" sz="2200" dirty="0" smtClean="0"/>
              <a:t>Voltage between electrodes of a voltaic cell</a:t>
            </a:r>
          </a:p>
          <a:p>
            <a:pPr algn="ctr">
              <a:buClr>
                <a:srgbClr val="0070C0"/>
              </a:buClr>
              <a:buSzPct val="75000"/>
            </a:pPr>
            <a:r>
              <a:rPr lang="en-US" sz="2200" dirty="0" smtClean="0"/>
              <a:t>Aka electromotive force or </a:t>
            </a:r>
            <a:r>
              <a:rPr lang="en-US" sz="2200" dirty="0" err="1" smtClean="0"/>
              <a:t>emf</a:t>
            </a: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4665" y="2575773"/>
            <a:ext cx="76744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Always possesses units of volts, V</a:t>
            </a:r>
          </a:p>
          <a:p>
            <a:pPr>
              <a:buClr>
                <a:srgbClr val="0070C0"/>
              </a:buClr>
              <a:buSzPct val="75000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This force is related to the amount of work the cell can perform</a:t>
            </a:r>
          </a:p>
          <a:p>
            <a:pPr>
              <a:buClr>
                <a:srgbClr val="0070C0"/>
              </a:buClr>
              <a:buSzPct val="75000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Because we are talking about electron flow we need to discuss charge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The SI unit for electrical charge is Coulomb, C (1e- = 1.602 x 10</a:t>
            </a:r>
            <a:r>
              <a:rPr lang="en-US" sz="1600" baseline="30000" dirty="0" smtClean="0"/>
              <a:t>-19</a:t>
            </a:r>
            <a:r>
              <a:rPr lang="en-US" sz="1600" dirty="0" smtClean="0"/>
              <a:t> C)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This is directed related to the moles of electrons(n) using Faraday’s constant(F) or C = </a:t>
            </a:r>
            <a:r>
              <a:rPr lang="en-US" sz="1600" dirty="0" err="1" smtClean="0"/>
              <a:t>nF</a:t>
            </a:r>
            <a:r>
              <a:rPr lang="en-US" sz="1600" dirty="0" smtClean="0"/>
              <a:t> where </a:t>
            </a:r>
            <a:r>
              <a:rPr lang="en-US" sz="1600" dirty="0"/>
              <a:t>9.65x10</a:t>
            </a:r>
            <a:r>
              <a:rPr lang="en-US" sz="1600" baseline="30000" dirty="0"/>
              <a:t>4</a:t>
            </a:r>
            <a:r>
              <a:rPr lang="en-US" sz="1600" dirty="0"/>
              <a:t> C/</a:t>
            </a:r>
            <a:r>
              <a:rPr lang="en-US" sz="1600" dirty="0" err="1"/>
              <a:t>mol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15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Standard Reduction Potential, E</a:t>
            </a:r>
            <a:r>
              <a:rPr lang="en-US" dirty="0" smtClean="0">
                <a:latin typeface="Calibri" panose="020F0502020204030204" pitchFamily="34" charset="0"/>
              </a:rPr>
              <a:t>⁰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2214" y="1422775"/>
            <a:ext cx="84913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Defn</a:t>
            </a:r>
            <a:r>
              <a:rPr lang="en-US" sz="2000" dirty="0" smtClean="0"/>
              <a:t>: </a:t>
            </a:r>
            <a:r>
              <a:rPr lang="en-US" sz="2000" dirty="0"/>
              <a:t>the </a:t>
            </a:r>
            <a:r>
              <a:rPr lang="en-US" sz="2000" dirty="0" err="1"/>
              <a:t>emf</a:t>
            </a:r>
            <a:r>
              <a:rPr lang="en-US" sz="2000" dirty="0"/>
              <a:t> of a half-</a:t>
            </a:r>
            <a:r>
              <a:rPr lang="en-US" sz="2000" dirty="0" err="1"/>
              <a:t>rxn</a:t>
            </a:r>
            <a:r>
              <a:rPr lang="en-US" sz="2000" dirty="0"/>
              <a:t> written in its reduction form where all </a:t>
            </a:r>
          </a:p>
          <a:p>
            <a:r>
              <a:rPr lang="en-US" sz="2000" dirty="0"/>
              <a:t>the species are in their standard states with their concentrations or partial </a:t>
            </a:r>
            <a:r>
              <a:rPr lang="en-US" sz="2000" dirty="0" smtClean="0"/>
              <a:t>pressures </a:t>
            </a:r>
            <a:r>
              <a:rPr lang="en-US" sz="2000" dirty="0"/>
              <a:t>being 1M or 1 bar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key word here is “reduction” so recall the anode is where oxidation takes place which is the opposite both in process and sign to reduction – hence the negative in the equation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2661062"/>
            <a:ext cx="5932516" cy="18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4000" dirty="0" smtClean="0"/>
              <a:t>Standard Hydrogen Electrode, S.H.E.</a:t>
            </a:r>
            <a:endParaRPr lang="en-US" sz="4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1502304"/>
            <a:ext cx="6144131" cy="35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87751" y="5199757"/>
                <a:ext cx="5168312" cy="97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All potentials are referenced to the SHE</a:t>
                </a:r>
              </a:p>
              <a:p>
                <a:pPr marL="742950" lvl="1" indent="-28575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§"/>
                </a:pPr>
                <a:r>
                  <a:rPr lang="en-US" sz="1600" dirty="0" smtClean="0"/>
                  <a:t>Oxidation: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</a:rPr>
                      <m:t>→2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6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nor/>
                      </m:rPr>
                      <a:rPr lang="en-US" sz="1600" i="1">
                        <a:latin typeface="Cambria Math" panose="02040503050406030204" pitchFamily="18" charset="0"/>
                      </a:rPr>
                      <m:t> 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600">
                        <a:latin typeface="Cambria Math" panose="02040503050406030204" pitchFamily="18" charset="0"/>
                      </a:rPr>
                      <m:t>=0.00</m:t>
                    </m:r>
                    <m:r>
                      <m:rPr>
                        <m:nor/>
                      </m:rPr>
                      <a:rPr lang="en-US" sz="16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/>
              </a:p>
              <a:p>
                <a:pPr marL="742950" lvl="1" indent="-285750">
                  <a:buClr>
                    <a:srgbClr val="0070C0"/>
                  </a:buClr>
                  <a:buSzPct val="75000"/>
                  <a:buFont typeface="Wingdings" panose="05000000000000000000" pitchFamily="2" charset="2"/>
                  <a:buChar char="§"/>
                </a:pPr>
                <a:r>
                  <a:rPr lang="en-US" sz="1600" dirty="0" smtClean="0"/>
                  <a:t>Reduction: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6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60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sub>
                    </m:sSub>
                    <m:r>
                      <m:rPr>
                        <m:nor/>
                      </m:rPr>
                      <a:rPr lang="en-US" sz="1600" i="1">
                        <a:latin typeface="Cambria Math" panose="02040503050406030204" pitchFamily="18" charset="0"/>
                      </a:rPr>
                      <m:t> 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600">
                        <a:latin typeface="Cambria Math" panose="02040503050406030204" pitchFamily="18" charset="0"/>
                      </a:rPr>
                      <m:t>=0.00</m:t>
                    </m:r>
                    <m:r>
                      <m:rPr>
                        <m:nor/>
                      </m:rPr>
                      <a:rPr lang="en-US" sz="1600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51" y="5199757"/>
                <a:ext cx="5168312" cy="978473"/>
              </a:xfrm>
              <a:prstGeom prst="rect">
                <a:avLst/>
              </a:prstGeom>
              <a:blipFill rotWithShape="0">
                <a:blip r:embed="rId3"/>
                <a:stretch>
                  <a:fillRect l="-118" t="-3750" b="-4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1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Oxidation/Reduction Strength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2214" y="1919687"/>
            <a:ext cx="36076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Strong oxidizing agents are more willing to take e</a:t>
            </a:r>
            <a:r>
              <a:rPr lang="en-US" baseline="30000" dirty="0" smtClean="0"/>
              <a:t>-</a:t>
            </a:r>
            <a:r>
              <a:rPr lang="en-US" dirty="0" smtClean="0"/>
              <a:t>’s (F)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They are very EN and have high EA</a:t>
            </a:r>
            <a:endParaRPr lang="en-US" sz="1600" dirty="0"/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Standard cell potential is positive</a:t>
            </a:r>
            <a:endParaRPr lang="en-US" sz="1600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r="4465"/>
          <a:stretch>
            <a:fillRect/>
          </a:stretch>
        </p:blipFill>
        <p:spPr bwMode="auto">
          <a:xfrm>
            <a:off x="4400910" y="1860360"/>
            <a:ext cx="4590690" cy="378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78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595959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214" y="3947277"/>
            <a:ext cx="36076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Strong reducing agents are more willing to lose e</a:t>
            </a:r>
            <a:r>
              <a:rPr lang="en-US" baseline="30000" dirty="0" smtClean="0"/>
              <a:t>-</a:t>
            </a:r>
            <a:r>
              <a:rPr lang="en-US" dirty="0" smtClean="0"/>
              <a:t>’s (Li)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They are less EN and have low EA</a:t>
            </a:r>
            <a:endParaRPr lang="en-US" sz="1600" dirty="0"/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Standard cell potential is negative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212080" y="2338251"/>
            <a:ext cx="2913017" cy="1828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00705" y="5370338"/>
            <a:ext cx="2913017" cy="18288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E</a:t>
            </a:r>
            <a:r>
              <a:rPr lang="en-US" baseline="-25000" dirty="0" err="1"/>
              <a:t>cell</a:t>
            </a:r>
            <a:r>
              <a:rPr lang="en-US" dirty="0"/>
              <a:t> Example </a:t>
            </a:r>
            <a:r>
              <a:rPr lang="en-US" dirty="0" smtClean="0"/>
              <a:t>II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73148" y="1422775"/>
            <a:ext cx="727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Given the information below determine the voltage and write the </a:t>
            </a:r>
            <a:r>
              <a:rPr lang="en-US" sz="2000" dirty="0" smtClean="0"/>
              <a:t>balanced </a:t>
            </a:r>
            <a:r>
              <a:rPr lang="en-US" sz="2000" dirty="0"/>
              <a:t>equation of the following voltaic cell.</a:t>
            </a:r>
            <a:endParaRPr lang="en-US" sz="20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74712" y="2353285"/>
          <a:ext cx="4273942" cy="968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3" name="Equation" r:id="rId3" imgW="2349500" imgH="533400" progId="Equation.DSMT4">
                  <p:embed/>
                </p:oleObj>
              </mc:Choice>
              <mc:Fallback>
                <p:oleObj name="Equation" r:id="rId3" imgW="23495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712" y="2353285"/>
                        <a:ext cx="4273942" cy="968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X 3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2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07100" y="3788368"/>
            <a:ext cx="512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Free Energy &amp;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Redox Potentials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 20.5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Free Energy </a:t>
            </a:r>
            <a:r>
              <a:rPr lang="en-US" dirty="0"/>
              <a:t>&amp; </a:t>
            </a:r>
            <a:r>
              <a:rPr lang="en-US" dirty="0" err="1"/>
              <a:t>E</a:t>
            </a:r>
            <a:r>
              <a:rPr lang="en-US" baseline="-25000" dirty="0" err="1"/>
              <a:t>cell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304544" y="4306674"/>
            <a:ext cx="12604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6100" y="2303885"/>
            <a:ext cx="787161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Negative because the cell is performing work on the surroundings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When </a:t>
            </a:r>
            <a:r>
              <a:rPr lang="en-US" sz="1600" dirty="0">
                <a:sym typeface="Symbol" panose="05050102010706020507" pitchFamily="18" charset="2"/>
              </a:rPr>
              <a:t></a:t>
            </a:r>
            <a:r>
              <a:rPr lang="en-US" sz="1600" dirty="0"/>
              <a:t>G &lt; 0 the system is </a:t>
            </a:r>
            <a:r>
              <a:rPr lang="en-US" sz="1600" dirty="0" smtClean="0"/>
              <a:t>spontaneous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/>
              <a:t>when </a:t>
            </a:r>
            <a:r>
              <a:rPr lang="en-US" sz="1600" dirty="0">
                <a:sym typeface="Symbol" panose="05050102010706020507" pitchFamily="18" charset="2"/>
              </a:rPr>
              <a:t></a:t>
            </a:r>
            <a:r>
              <a:rPr lang="en-US" sz="1600" dirty="0"/>
              <a:t>G &gt; 0 the system is nonspontaneous</a:t>
            </a:r>
            <a:endParaRPr lang="en-US" sz="1600" dirty="0" smtClean="0"/>
          </a:p>
          <a:p>
            <a:pPr>
              <a:buClr>
                <a:srgbClr val="0070C0"/>
              </a:buClr>
              <a:buSzPct val="75000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Therefore if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G &lt; 0 and </a:t>
            </a:r>
            <a:r>
              <a:rPr lang="en-US" dirty="0" err="1"/>
              <a:t>E</a:t>
            </a:r>
            <a:r>
              <a:rPr lang="en-US" baseline="-25000" dirty="0" err="1"/>
              <a:t>cell</a:t>
            </a:r>
            <a:r>
              <a:rPr lang="en-US" dirty="0"/>
              <a:t> &gt; 0 we have a spontaneous </a:t>
            </a:r>
            <a:r>
              <a:rPr lang="en-US" dirty="0" smtClean="0"/>
              <a:t>reaction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Conversion between them is C*V = 1 J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Recall C = </a:t>
            </a:r>
            <a:r>
              <a:rPr lang="en-US" sz="1600" dirty="0" err="1" smtClean="0"/>
              <a:t>nF</a:t>
            </a:r>
            <a:r>
              <a:rPr lang="en-US" sz="1600" dirty="0" smtClean="0"/>
              <a:t> where n = number of electrons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So when we have to balance redox equations using coefficients we are multiplying the n in the C part of this equation but leaving the V part untouched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Hence </a:t>
            </a:r>
            <a:r>
              <a:rPr lang="en-US" sz="1600" b="1" dirty="0" smtClean="0">
                <a:solidFill>
                  <a:srgbClr val="FF0000"/>
                </a:solidFill>
              </a:rPr>
              <a:t>we never multiply voltages when we add half-reactions together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047248" y="1474403"/>
          <a:ext cx="2881597" cy="74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7" name="Equation" r:id="rId3" imgW="889000" imgH="228600" progId="Equation.DSMT4">
                  <p:embed/>
                </p:oleObj>
              </mc:Choice>
              <mc:Fallback>
                <p:oleObj name="Equation" r:id="rId3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248" y="1474403"/>
                        <a:ext cx="2881597" cy="743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9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Voltaic vs Electrolytic Cells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55288" y="1422775"/>
            <a:ext cx="6476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  <a:buSzPct val="75000"/>
            </a:pPr>
            <a:r>
              <a:rPr lang="en-US" sz="2200" dirty="0" err="1" smtClean="0"/>
              <a:t>Defn</a:t>
            </a:r>
            <a:r>
              <a:rPr lang="en-US" sz="2200" dirty="0" smtClean="0"/>
              <a:t> of electrolytic cell: it is a cell that requires an external source to cause electrons to flow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71907" y="2808513"/>
            <a:ext cx="3435531" cy="2481943"/>
            <a:chOff x="4671907" y="2808513"/>
            <a:chExt cx="3435531" cy="2481943"/>
          </a:xfrm>
        </p:grpSpPr>
        <p:sp>
          <p:nvSpPr>
            <p:cNvPr id="7" name="Rectangle 6"/>
            <p:cNvSpPr/>
            <p:nvPr/>
          </p:nvSpPr>
          <p:spPr>
            <a:xfrm>
              <a:off x="4671907" y="2808513"/>
              <a:ext cx="3435531" cy="24819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45581" y="2860766"/>
              <a:ext cx="2488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Electrolytic Cell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53589" y="2808514"/>
            <a:ext cx="3435531" cy="2481943"/>
            <a:chOff x="953589" y="2808514"/>
            <a:chExt cx="3435531" cy="2481943"/>
          </a:xfrm>
        </p:grpSpPr>
        <p:sp>
          <p:nvSpPr>
            <p:cNvPr id="4" name="Rectangle 3"/>
            <p:cNvSpPr/>
            <p:nvPr/>
          </p:nvSpPr>
          <p:spPr>
            <a:xfrm>
              <a:off x="953589" y="2808514"/>
              <a:ext cx="3435531" cy="24819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13042" y="2869475"/>
              <a:ext cx="1909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Voltaic Cell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85039" y="3800579"/>
            <a:ext cx="2765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Always spontaneous</a:t>
            </a:r>
          </a:p>
          <a:p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 &lt;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 &amp;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 &gt;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3790" y="3796223"/>
            <a:ext cx="3198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Always nonspontaneous</a:t>
            </a:r>
          </a:p>
          <a:p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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&gt; 0 &amp;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&lt; 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5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E</a:t>
            </a:r>
            <a:r>
              <a:rPr lang="en-US" baseline="-25000" dirty="0" err="1"/>
              <a:t>cell</a:t>
            </a:r>
            <a:r>
              <a:rPr lang="en-US" dirty="0"/>
              <a:t> Example </a:t>
            </a:r>
            <a:r>
              <a:rPr lang="en-US" dirty="0" smtClean="0"/>
              <a:t>I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55288" y="1422775"/>
            <a:ext cx="6476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  <a:buSzPct val="75000"/>
            </a:pPr>
            <a:r>
              <a:rPr lang="en-US" sz="2200" dirty="0" smtClean="0"/>
              <a:t>Calculate the </a:t>
            </a:r>
            <a:r>
              <a:rPr lang="en-US" sz="2200" dirty="0" err="1" smtClean="0"/>
              <a:t>emf</a:t>
            </a:r>
            <a:r>
              <a:rPr lang="en-US" sz="2200" dirty="0" smtClean="0"/>
              <a:t> &amp; determine if the reactions below are spontaneous.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050868" y="2414840"/>
          <a:ext cx="4864471" cy="507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4" name="Equation" r:id="rId3" imgW="2463800" imgH="254000" progId="Equation.DSMT4">
                  <p:embed/>
                </p:oleObj>
              </mc:Choice>
              <mc:Fallback>
                <p:oleObj name="Equation" r:id="rId3" imgW="246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868" y="2414840"/>
                        <a:ext cx="4864471" cy="507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854927" y="4350493"/>
          <a:ext cx="5240106" cy="507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5" name="Equation" r:id="rId5" imgW="2654300" imgH="254000" progId="Equation.DSMT4">
                  <p:embed/>
                </p:oleObj>
              </mc:Choice>
              <mc:Fallback>
                <p:oleObj name="Equation" r:id="rId5" imgW="2654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927" y="4350493"/>
                        <a:ext cx="5240106" cy="507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X </a:t>
              </a:r>
              <a:r>
                <a:rPr lang="en-US" dirty="0" smtClean="0">
                  <a:solidFill>
                    <a:srgbClr val="7030A0"/>
                  </a:solidFill>
                </a:rPr>
                <a:t>2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5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08673" y="3884623"/>
            <a:ext cx="6549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Cell Potential Under Nonstandard Conditions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 20.6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Oxidation Numbers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55288" y="1422775"/>
            <a:ext cx="6476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  <a:buSzPct val="75000"/>
            </a:pPr>
            <a:r>
              <a:rPr lang="en-US" sz="2200" dirty="0" smtClean="0"/>
              <a:t>Charge an atom will take in order to get to its nearest noble gas thereby forming an octet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665" y="2575773"/>
            <a:ext cx="767448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Metals will loose electrons</a:t>
            </a:r>
          </a:p>
          <a:p>
            <a:pPr>
              <a:buClr>
                <a:srgbClr val="0070C0"/>
              </a:buClr>
              <a:buSzPct val="75000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Nonmetals will gain electrons</a:t>
            </a:r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Metalloids can do either one</a:t>
            </a:r>
          </a:p>
          <a:p>
            <a:pPr>
              <a:buClr>
                <a:srgbClr val="0070C0"/>
              </a:buClr>
              <a:buSzPct val="75000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dirty="0" smtClean="0"/>
              <a:t>Typical Oxidation values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H  is +1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O is -2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Alkali metals (Li to Fr) are +1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Halogens (F to I) are -1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1600" dirty="0" smtClean="0"/>
              <a:t>Alkaline metals (Be to Ra) are +2</a:t>
            </a:r>
          </a:p>
        </p:txBody>
      </p:sp>
    </p:spTree>
    <p:extLst>
      <p:ext uri="{BB962C8B-B14F-4D97-AF65-F5344CB8AC3E}">
        <p14:creationId xmlns:p14="http://schemas.microsoft.com/office/powerpoint/2010/main" val="10280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The Nernst Equation</a:t>
            </a:r>
            <a:endParaRPr lang="en-US" baseline="-25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7" y="2129608"/>
            <a:ext cx="8279365" cy="28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5" y="77216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Nernst Examples</a:t>
            </a:r>
            <a:endParaRPr lang="en-US" baseline="-25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2215" y="1367997"/>
            <a:ext cx="8639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Calculate the </a:t>
            </a:r>
            <a:r>
              <a:rPr lang="en-US" sz="2200" dirty="0" err="1" smtClean="0"/>
              <a:t>E</a:t>
            </a:r>
            <a:r>
              <a:rPr lang="en-US" sz="2200" baseline="-25000" dirty="0" err="1" smtClean="0"/>
              <a:t>cell</a:t>
            </a:r>
            <a:r>
              <a:rPr lang="en-US" sz="2200" dirty="0" smtClean="0"/>
              <a:t> at 298K for the cell based on the following: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400" dirty="0"/>
              <a:t>[Fe</a:t>
            </a:r>
            <a:r>
              <a:rPr lang="en-US" sz="2400" baseline="30000" dirty="0"/>
              <a:t>3+</a:t>
            </a:r>
            <a:r>
              <a:rPr lang="en-US" sz="2400" dirty="0"/>
              <a:t>] = [Cr</a:t>
            </a:r>
            <a:r>
              <a:rPr lang="en-US" sz="2400" baseline="30000" dirty="0"/>
              <a:t>2+</a:t>
            </a:r>
            <a:r>
              <a:rPr lang="en-US" sz="2400" dirty="0"/>
              <a:t>] = 1.50x10</a:t>
            </a:r>
            <a:r>
              <a:rPr lang="en-US" sz="2400" baseline="30000" dirty="0"/>
              <a:t>-3</a:t>
            </a:r>
            <a:r>
              <a:rPr lang="en-US" sz="2400" dirty="0"/>
              <a:t>M, [Fe</a:t>
            </a:r>
            <a:r>
              <a:rPr lang="en-US" sz="2400" baseline="30000" dirty="0"/>
              <a:t>2+</a:t>
            </a:r>
            <a:r>
              <a:rPr lang="en-US" sz="2400" dirty="0"/>
              <a:t>] = [Cr</a:t>
            </a:r>
            <a:r>
              <a:rPr lang="en-US" sz="2400" baseline="30000" dirty="0"/>
              <a:t>3+</a:t>
            </a:r>
            <a:r>
              <a:rPr lang="en-US" sz="2400" dirty="0"/>
              <a:t>] = 2.5x10</a:t>
            </a:r>
            <a:r>
              <a:rPr lang="en-US" sz="2400" baseline="30000" dirty="0"/>
              <a:t>-4</a:t>
            </a:r>
            <a:r>
              <a:rPr lang="en-US" sz="2400" dirty="0"/>
              <a:t>M</a:t>
            </a:r>
            <a:endParaRPr lang="en-US" sz="2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48512" y="26578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36115"/>
              </p:ext>
            </p:extLst>
          </p:nvPr>
        </p:nvGraphicFramePr>
        <p:xfrm>
          <a:off x="2074460" y="1966730"/>
          <a:ext cx="4077218" cy="57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8" name="Equation" r:id="rId3" imgW="1841500" imgH="254000" progId="Equation.DSMT4">
                  <p:embed/>
                </p:oleObj>
              </mc:Choice>
              <mc:Fallback>
                <p:oleObj name="Equation" r:id="rId3" imgW="18415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460" y="1966730"/>
                        <a:ext cx="4077218" cy="57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Sections 20.7 – 20.9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6322" y="3595005"/>
            <a:ext cx="528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Skip!!!!!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Reduction/Oxidation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8575" y="2090582"/>
            <a:ext cx="76744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400" dirty="0" smtClean="0"/>
              <a:t>Reduction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 smtClean="0"/>
              <a:t>Occurs when electrons are gained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 smtClean="0"/>
              <a:t>Typically done by a cation or a nonmetal</a:t>
            </a:r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 smtClean="0"/>
              <a:t>Is performed by the oxidizing agent (called such as it takes up the electrons lost from the reducing agent)</a:t>
            </a:r>
          </a:p>
          <a:p>
            <a:pPr lvl="1">
              <a:buClr>
                <a:srgbClr val="0070C0"/>
              </a:buClr>
              <a:buSzPct val="75000"/>
            </a:pPr>
            <a:endParaRPr lang="en-US" sz="2400" dirty="0" smtClean="0"/>
          </a:p>
          <a:p>
            <a:pPr marL="285750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400" dirty="0" smtClean="0"/>
              <a:t>Oxidation</a:t>
            </a:r>
            <a:endParaRPr lang="en-US" sz="2400" dirty="0"/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Occurs when electrons are </a:t>
            </a:r>
            <a:r>
              <a:rPr lang="en-US" sz="2000" dirty="0" smtClean="0"/>
              <a:t>lost</a:t>
            </a:r>
            <a:endParaRPr lang="en-US" sz="2000" dirty="0"/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Typically done by a </a:t>
            </a:r>
            <a:r>
              <a:rPr lang="en-US" sz="2000" dirty="0" smtClean="0"/>
              <a:t>anion </a:t>
            </a:r>
            <a:r>
              <a:rPr lang="en-US" sz="2000" dirty="0"/>
              <a:t>or a </a:t>
            </a:r>
            <a:r>
              <a:rPr lang="en-US" sz="2000" dirty="0" smtClean="0"/>
              <a:t>metal</a:t>
            </a:r>
            <a:endParaRPr lang="en-US" sz="2000" dirty="0"/>
          </a:p>
          <a:p>
            <a:pPr marL="742950" lvl="1" indent="-285750">
              <a:buClr>
                <a:srgbClr val="0070C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000" dirty="0"/>
              <a:t>Is performed by the </a:t>
            </a:r>
            <a:r>
              <a:rPr lang="en-US" sz="2000" dirty="0" smtClean="0"/>
              <a:t>reducing </a:t>
            </a:r>
            <a:r>
              <a:rPr lang="en-US" sz="2000" dirty="0"/>
              <a:t>agent (called such as it </a:t>
            </a:r>
            <a:r>
              <a:rPr lang="en-US" sz="2000" dirty="0" smtClean="0"/>
              <a:t>gives </a:t>
            </a:r>
            <a:r>
              <a:rPr lang="en-US" sz="2000" dirty="0"/>
              <a:t>up the </a:t>
            </a:r>
            <a:r>
              <a:rPr lang="en-US" sz="2000" dirty="0" smtClean="0"/>
              <a:t>electrons to the oxidizing agent</a:t>
            </a:r>
            <a:r>
              <a:rPr lang="en-US" sz="2000" dirty="0"/>
              <a:t>)</a:t>
            </a:r>
          </a:p>
          <a:p>
            <a:pPr>
              <a:buClr>
                <a:srgbClr val="0070C0"/>
              </a:buClr>
              <a:buSzPct val="75000"/>
            </a:pPr>
            <a:endParaRPr lang="en-US" sz="2400" dirty="0"/>
          </a:p>
          <a:p>
            <a:pPr marL="0" lvl="1">
              <a:buClr>
                <a:srgbClr val="0070C0"/>
              </a:buClr>
              <a:buSzPct val="75000"/>
            </a:pPr>
            <a:endParaRPr lang="en-US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X 2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76634" y="3828567"/>
            <a:ext cx="5390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Balancing Redox Equations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My methodology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 20.2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841" y="101600"/>
            <a:ext cx="8906759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Redox Balancing Example I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3866243" y="45615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7157" y="1409403"/>
            <a:ext cx="648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Balance the following in acidic conditions: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36616"/>
              </p:ext>
            </p:extLst>
          </p:nvPr>
        </p:nvGraphicFramePr>
        <p:xfrm>
          <a:off x="2833356" y="1956363"/>
          <a:ext cx="3430048" cy="45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6" name="Equation" r:id="rId3" imgW="1943100" imgH="254000" progId="Equation.DSMT4">
                  <p:embed/>
                </p:oleObj>
              </mc:Choice>
              <mc:Fallback>
                <p:oleObj name="Equation" r:id="rId3" imgW="19431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356" y="1956363"/>
                        <a:ext cx="3430048" cy="453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841" y="101600"/>
            <a:ext cx="8906759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Redox Balancing Example II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3866243" y="45615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7157" y="1409403"/>
            <a:ext cx="6348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Balance the following in basic conditions: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200057"/>
              </p:ext>
            </p:extLst>
          </p:nvPr>
        </p:nvGraphicFramePr>
        <p:xfrm>
          <a:off x="2408238" y="1955800"/>
          <a:ext cx="42799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9" name="Equation" r:id="rId3" imgW="2425680" imgH="253800" progId="Equation.DSMT4">
                  <p:embed/>
                </p:oleObj>
              </mc:Choice>
              <mc:Fallback>
                <p:oleObj name="Equation" r:id="rId3" imgW="2425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1955800"/>
                        <a:ext cx="4279900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X 3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89070" y="3771076"/>
            <a:ext cx="539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Voltaic Cells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Section 20.3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/>
              <a:t>Electrochemistry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552" y="2813633"/>
            <a:ext cx="835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branch of </a:t>
            </a:r>
            <a:r>
              <a:rPr lang="en-US" sz="2400" dirty="0"/>
              <a:t>that examines the connection </a:t>
            </a:r>
            <a:r>
              <a:rPr lang="en-US" sz="2400" dirty="0" smtClean="0"/>
              <a:t>between chemical and </a:t>
            </a:r>
            <a:r>
              <a:rPr lang="en-US" sz="2400" dirty="0"/>
              <a:t>electrical </a:t>
            </a:r>
            <a:r>
              <a:rPr lang="en-US" sz="2400" dirty="0" smtClean="0"/>
              <a:t>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23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S-Fa12">
  <a:themeElements>
    <a:clrScheme name="Custom 5">
      <a:dk1>
        <a:sysClr val="windowText" lastClr="000000"/>
      </a:dk1>
      <a:lt1>
        <a:srgbClr val="FFFFFF"/>
      </a:lt1>
      <a:dk2>
        <a:srgbClr val="3D3028"/>
      </a:dk2>
      <a:lt2>
        <a:srgbClr val="EAE2B7"/>
      </a:lt2>
      <a:accent1>
        <a:srgbClr val="CE1126"/>
      </a:accent1>
      <a:accent2>
        <a:srgbClr val="F2BF49"/>
      </a:accent2>
      <a:accent3>
        <a:srgbClr val="BC5E1E"/>
      </a:accent3>
      <a:accent4>
        <a:srgbClr val="D8B25C"/>
      </a:accent4>
      <a:accent5>
        <a:srgbClr val="808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ISU-2013.potx</Template>
  <TotalTime>43916</TotalTime>
  <Words>1003</Words>
  <Application>Microsoft Office PowerPoint</Application>
  <PresentationFormat>On-screen Show (4:3)</PresentationFormat>
  <Paragraphs>160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Cambria Math</vt:lpstr>
      <vt:lpstr>Century Gothic</vt:lpstr>
      <vt:lpstr>Symbol</vt:lpstr>
      <vt:lpstr>Wingdings</vt:lpstr>
      <vt:lpstr>Wingdings 2</vt:lpstr>
      <vt:lpstr>ACS-Fa12</vt:lpstr>
      <vt:lpstr>Equation</vt:lpstr>
      <vt:lpstr>Chapter 20: Electrochemistry</vt:lpstr>
      <vt:lpstr>PowerPoint Presentation</vt:lpstr>
      <vt:lpstr>PowerPoint Presentation</vt:lpstr>
      <vt:lpstr>PowerPoint Presentation</vt:lpstr>
      <vt:lpstr>PowerPoint Presentation</vt:lpstr>
      <vt:lpstr>Redox Balancing Example I</vt:lpstr>
      <vt:lpstr>Redox Balancing Example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Georgia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synthesis of novel conjugated polymers for use in photovoltaic cells</dc:title>
  <dc:creator>Aimee.Tomlinson@ung.edu</dc:creator>
  <cp:lastModifiedBy>Aimee Tomlinson</cp:lastModifiedBy>
  <cp:revision>511</cp:revision>
  <dcterms:created xsi:type="dcterms:W3CDTF">2013-08-11T22:11:16Z</dcterms:created>
  <dcterms:modified xsi:type="dcterms:W3CDTF">2016-06-11T00:42:41Z</dcterms:modified>
</cp:coreProperties>
</file>